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353"/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398" autoAdjust="0"/>
  </p:normalViewPr>
  <p:slideViewPr>
    <p:cSldViewPr snapToGrid="0">
      <p:cViewPr varScale="1">
        <p:scale>
          <a:sx n="50" d="100"/>
          <a:sy n="50" d="100"/>
        </p:scale>
        <p:origin x="22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8469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老師講解時，可以再延伸補充：</a:t>
            </a:r>
            <a:r>
              <a:rPr lang="zh-TW" altLang="en-US" sz="1200" dirty="0" smtClean="0"/>
              <a:t>我們先要親愛自己的長輩：愛爸爸，愛媽媽</a:t>
            </a:r>
            <a:r>
              <a:rPr lang="en-US" altLang="zh-TW" sz="1200" dirty="0" smtClean="0"/>
              <a:t>……</a:t>
            </a:r>
            <a:r>
              <a:rPr lang="zh-TW" altLang="en-US" sz="1200" dirty="0" smtClean="0"/>
              <a:t>這是很自然的事，都是真情流露。到了這份感情已經隨心而發，也懂得怎樣尊重和關心長輩時，當見到其他老人家需要幫忙，你就會這樣想：如果我爸爸、媽媽需要別人幫忙，有人能夠幫助他們，那就太好了。這一刻，你自然會主動去幫忙、關懷其他老人家。因為你懂得設身處地為他人着想，有着將心比己的同理心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3447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https://emm.edcity.hk/media/%E5%82%B3%E7%B5%B1%E8%88%87%E7%8F%BE%E4%BB%A3%20(%E4%B8%AD%E6%96%87%E5%AD%97%E5%B9%95%E5%8F%AF%E4%BE%9B%E9%81%B8%E6%93%87)/1_6mdk59xw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由</a:t>
            </a:r>
            <a:r>
              <a:rPr lang="en-US" altLang="zh-TW" dirty="0" smtClean="0"/>
              <a:t>3:43</a:t>
            </a:r>
            <a:r>
              <a:rPr lang="zh-TW" altLang="en-US" dirty="0" smtClean="0"/>
              <a:t>開始觀看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126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播放影片後，向學生提出思考問題（見後頁）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社會福利署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我的公公婆婆－短片六：傳統禮節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>
                <a:ea typeface="新細明體"/>
              </a:rPr>
              <a:t>(00’17”-03’18”) </a:t>
            </a:r>
            <a:endParaRPr lang="en-US" altLang="zh-TW" dirty="0" smtClean="0"/>
          </a:p>
          <a:p>
            <a:pPr rtl="0"/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https://www.youtube.com/watch?v=nW_YCDNgbbU</a:t>
            </a:r>
            <a:endParaRPr lang="en-US" altLang="zh-HK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195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教師錦囊：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婆婆重視過節與家人團聚，但爸媽和</a:t>
            </a:r>
            <a:r>
              <a:rPr lang="zh-TW" altLang="en-US" sz="1200" u="sng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1200" u="none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卻不重視，寧願把時間花在工作和學業／友誼上。</a:t>
            </a:r>
            <a:endParaRPr lang="en-US" altLang="zh-TW" sz="1200" u="none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u="none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大家的想法有分歧，是因為各人對過節賦予不同的價值觀，反映各自不同的價值觀：</a:t>
            </a:r>
            <a:endParaRPr lang="en-US" altLang="zh-TW" sz="1200" u="none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u="none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婆婆重視傳統中國的節日，亦重視親情，珍惜在節日與家人團聚的歡樂</a:t>
            </a:r>
            <a:endParaRPr lang="en-US" altLang="zh-TW" sz="1200" b="0" i="0" u="none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爸媽重視工作，認為加班比與家人共度佳節重要</a:t>
            </a:r>
            <a:endParaRPr lang="en-US" altLang="zh-TW" sz="1200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外孫</a:t>
            </a:r>
            <a:r>
              <a:rPr lang="zh-TW" altLang="en-US" sz="1200" u="sng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1200" u="none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則較重視學業／友情，認為過節與平日沒分別，不太重視傳統節日</a:t>
            </a:r>
            <a:endParaRPr lang="en-US" altLang="zh-TW" sz="1200" b="0" i="0" u="none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傳統長輩多重視傳統節日，喜歡樂聚天倫，但家人卻反應冷淡，各自為自己的事情忙碌。</a:t>
            </a:r>
            <a:r>
              <a:rPr lang="zh-TW" altLang="en-US" sz="1200" dirty="0" smtClean="0">
                <a:effectLst/>
              </a:rPr>
              <a:t>年青一輩亦可以嘗試易地而處，想像自己身為家中老人，終日閒賦在家，家人卻各自忙碌，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長輩多會因此而感到失望、寂寞。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面對長輩的期望及行為，可嘗試了解及體諒他們背後的正面目的及感受。例如：</a:t>
            </a:r>
            <a:r>
              <a:rPr lang="zh-TW" altLang="en-US" sz="1200" dirty="0" smtClean="0">
                <a:effectLst/>
              </a:rPr>
              <a:t>表達理解對方的立場及想法，正面表達自己的感受及想法，</a:t>
            </a:r>
            <a:r>
              <a:rPr lang="zh-TW" altLang="en-US" sz="1200" baseline="0" dirty="0" smtClean="0">
                <a:effectLst/>
              </a:rPr>
              <a:t>如未能配合，</a:t>
            </a:r>
            <a:r>
              <a:rPr lang="zh-TW" altLang="en-US" sz="1200" dirty="0" smtClean="0">
                <a:effectLst/>
              </a:rPr>
              <a:t>或提出替代的建議。</a:t>
            </a:r>
            <a:endParaRPr lang="en-US" altLang="zh-TW" sz="1200" dirty="0" smtClean="0">
              <a:effectLst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398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播放影片後，向學生提出思考問題（見後頁）</a:t>
            </a:r>
            <a:r>
              <a:rPr lang="zh-TW" altLang="en-US" baseline="0" dirty="0" smtClean="0"/>
              <a:t>。討論完畢後，播放結局（見第 </a:t>
            </a:r>
            <a:r>
              <a:rPr lang="en-US" altLang="zh-TW" baseline="0" dirty="0" smtClean="0"/>
              <a:t>7 </a:t>
            </a:r>
            <a:r>
              <a:rPr lang="zh-TW" altLang="en-US" baseline="0" dirty="0" smtClean="0"/>
              <a:t>頁）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社會福利署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我的公公婆婆－短片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四：生活習慣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>
                <a:ea typeface="新細明體"/>
              </a:rPr>
              <a:t>(00’19”-02’55”) </a:t>
            </a:r>
            <a:endParaRPr lang="en-US" altLang="zh-TW" dirty="0" smtClean="0"/>
          </a:p>
          <a:p>
            <a:pPr rtl="0"/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https://www.youtube.com/watch?v=5wzapN5NlvU&amp;t=1s </a:t>
            </a:r>
            <a:endParaRPr lang="en-US" altLang="zh-HK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386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教師錦囊：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i="0" u="none" dirty="0" smtClean="0">
                <a:solidFill>
                  <a:schemeClr val="bg1">
                    <a:lumMod val="50000"/>
                  </a:schemeClr>
                </a:solidFill>
                <a:latin typeface="DFKai-SB" panose="03000509000000000000" pitchFamily="49" charset="-120"/>
                <a:ea typeface="DFKai-SB" panose="03000509000000000000" pitchFamily="49" charset="-120"/>
              </a:rPr>
              <a:t>每個人都是獨立的個體，彼此有著不同的性格和生活習慣。人與人之間，尤其是兩代之間往往因生活習慣不同，容易出現矛盾，甚至會互相埋怨、互不理睬。有時因情緒未及控制，没有好好討論解決方法。</a:t>
            </a:r>
            <a:endParaRPr lang="en-HK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如果遇上與長輩不一致的看法時，學生可以保持冷靜，以坦誠的態度、溫柔的語氣向對方解釋事件或自己的觀點，希望能調節彼此的期望，縮窄彼此的差異，達致諒解和有效溝通。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768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aseline="0" dirty="0" smtClean="0"/>
              <a:t>播放結局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社會福利署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我的公公婆婆－短片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四：生活習慣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>
                <a:ea typeface="新細明體"/>
              </a:rPr>
              <a:t>(05’58”-04’56”) </a:t>
            </a:r>
            <a:endParaRPr lang="en-US" altLang="zh-TW" dirty="0" smtClean="0"/>
          </a:p>
          <a:p>
            <a:pPr rtl="0"/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https://www.youtube.com/watch?v=5wzapN5NlvU&amp;t=1s </a:t>
            </a:r>
            <a:endParaRPr lang="en-US" altLang="zh-HK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30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教師錦囊：</a:t>
            </a:r>
          </a:p>
          <a:p>
            <a:pPr lvl="0"/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活動旨在</a:t>
            </a:r>
            <a:r>
              <a:rPr lang="zh-TW" altLang="zh-HK" sz="1800" dirty="0" smtClean="0">
                <a:effectLst/>
              </a:rPr>
              <a:t>引發學生反思</a:t>
            </a:r>
            <a:r>
              <a:rPr lang="zh-TW" altLang="en-US" sz="1800" dirty="0" smtClean="0">
                <a:effectLst/>
              </a:rPr>
              <a:t>長輩說話</a:t>
            </a:r>
            <a:r>
              <a:rPr lang="zh-TW" altLang="zh-HK" sz="1800" dirty="0" smtClean="0">
                <a:effectLst/>
              </a:rPr>
              <a:t>背後之目的</a:t>
            </a:r>
            <a:r>
              <a:rPr lang="zh-TW" altLang="en-US" sz="1800" dirty="0" smtClean="0">
                <a:effectLst/>
              </a:rPr>
              <a:t>，</a:t>
            </a:r>
            <a:r>
              <a:rPr lang="zh-TW" altLang="zh-HK" sz="1800" dirty="0" smtClean="0">
                <a:effectLst/>
              </a:rPr>
              <a:t>或其所承受的壓力和限制。</a:t>
            </a:r>
            <a:endParaRPr lang="en-US" altLang="zh-TW" sz="1800" dirty="0" smtClean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effectLst/>
              </a:rPr>
              <a:t>教師宜</a:t>
            </a:r>
            <a:r>
              <a:rPr lang="zh-TW" altLang="zh-HK" sz="1800" dirty="0" smtClean="0">
                <a:effectLst/>
              </a:rPr>
              <a:t>鼓勵學生以正面角度解釋</a:t>
            </a:r>
            <a:r>
              <a:rPr lang="zh-TW" altLang="en-US" sz="1800" dirty="0" smtClean="0">
                <a:effectLst/>
              </a:rPr>
              <a:t>長輩的說話內容</a:t>
            </a:r>
            <a:r>
              <a:rPr lang="zh-TW" altLang="zh-HK" sz="1800" dirty="0" smtClean="0">
                <a:effectLst/>
              </a:rPr>
              <a:t>，學習以體諒及包容的態度與</a:t>
            </a:r>
            <a:r>
              <a:rPr lang="zh-TW" altLang="en-US" sz="1800" dirty="0" smtClean="0">
                <a:effectLst/>
              </a:rPr>
              <a:t>長輩</a:t>
            </a:r>
            <a:r>
              <a:rPr lang="zh-TW" altLang="zh-HK" sz="1800" dirty="0" smtClean="0">
                <a:effectLst/>
              </a:rPr>
              <a:t>相處。</a:t>
            </a:r>
            <a:endParaRPr lang="en-HK" altLang="zh-TW" sz="1800" dirty="0" smtClean="0">
              <a:effectLst/>
            </a:endParaRPr>
          </a:p>
          <a:p>
            <a:pPr lvl="0"/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lvl="0"/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教師請學生分享感受，討論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可包括以下提問：</a:t>
            </a:r>
            <a:endParaRPr lang="zh-TW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當</a:t>
            </a:r>
            <a:r>
              <a:rPr lang="zh-TW" altLang="en-US" sz="1800" dirty="0" smtClean="0">
                <a:effectLst/>
              </a:rPr>
              <a:t>家人「囉嗦」</a:t>
            </a:r>
            <a:r>
              <a:rPr lang="zh-TW" altLang="zh-HK" sz="1800" dirty="0" smtClean="0">
                <a:effectLst/>
              </a:rPr>
              <a:t>時，你通常以甚麼態度回應？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當你埋怨家人不是時，有否考慮自己在有關事情上也需要負上部分責任？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你認為家人「囉嗦」背後，有甚麼正面動機，或基於甚麼限制和壓力？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當你以正面角度</a:t>
            </a:r>
            <a:r>
              <a:rPr lang="zh-TW" altLang="en-US" sz="1800" dirty="0" smtClean="0">
                <a:effectLst/>
              </a:rPr>
              <a:t>了解</a:t>
            </a:r>
            <a:r>
              <a:rPr lang="zh-TW" altLang="zh-HK" sz="1800" dirty="0" smtClean="0">
                <a:effectLst/>
              </a:rPr>
              <a:t>家人的「囉嗦」行為時，感覺有否不同？</a:t>
            </a:r>
            <a:endParaRPr lang="en-US" altLang="zh-TW" sz="1800" dirty="0" smtClean="0">
              <a:effectLst/>
            </a:endParaRPr>
          </a:p>
          <a:p>
            <a:pPr marL="2857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HK" sz="1800" dirty="0" smtClean="0">
                <a:effectLst/>
              </a:rPr>
              <a:t>試想想，當有一天你的家人</a:t>
            </a:r>
            <a:r>
              <a:rPr lang="zh-TW" altLang="en-US" sz="1800" dirty="0" smtClean="0">
                <a:effectLst/>
              </a:rPr>
              <a:t>永遠</a:t>
            </a:r>
            <a:r>
              <a:rPr lang="zh-TW" altLang="zh-HK" sz="1800" dirty="0" smtClean="0">
                <a:effectLst/>
              </a:rPr>
              <a:t>不再關心你，</a:t>
            </a:r>
            <a:r>
              <a:rPr lang="zh-TW" altLang="en-US" sz="1800" dirty="0" smtClean="0">
                <a:effectLst/>
              </a:rPr>
              <a:t>對你不聞不問、不瞅不睬，</a:t>
            </a:r>
            <a:r>
              <a:rPr lang="zh-TW" altLang="zh-HK" sz="1800" dirty="0" smtClean="0">
                <a:effectLst/>
              </a:rPr>
              <a:t>你又會否覺得快樂、自在呢？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altLang="zh-TW" sz="1800" dirty="0" smtClean="0">
              <a:effectLst/>
            </a:endParaRPr>
          </a:p>
          <a:p>
            <a:pPr marL="0" lvl="2" indent="0">
              <a:buFont typeface="Arial" panose="020B0604020202020204" pitchFamily="34" charset="0"/>
              <a:buNone/>
            </a:pPr>
            <a:r>
              <a:rPr lang="zh-TW" altLang="zh-HK" sz="1800" dirty="0" smtClean="0">
                <a:effectLst/>
              </a:rPr>
              <a:t>教師小結：（參考）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每位家庭成員皆背負着不同角色，每個角色均有不同的責任和限制。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對於家人的「囉嗦」，</a:t>
            </a:r>
            <a:r>
              <a:rPr lang="zh-TW" altLang="en-US" sz="1800" dirty="0" smtClean="0">
                <a:effectLst/>
              </a:rPr>
              <a:t>應多</a:t>
            </a:r>
            <a:r>
              <a:rPr lang="zh-TW" altLang="zh-HK" sz="1800" dirty="0" smtClean="0">
                <a:effectLst/>
              </a:rPr>
              <a:t>了解及體諒他們背後的目的</a:t>
            </a:r>
            <a:r>
              <a:rPr lang="zh-TW" altLang="en-US" sz="1800" dirty="0" smtClean="0">
                <a:effectLst/>
              </a:rPr>
              <a:t>。</a:t>
            </a:r>
            <a:endParaRPr lang="en-US" altLang="zh-TW" sz="1800" dirty="0" smtClean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 smtClean="0">
                <a:effectLst/>
              </a:rPr>
              <a:t>如遇上家人不合理的要求或指責時，</a:t>
            </a:r>
            <a:r>
              <a:rPr lang="zh-TW" altLang="en-US" sz="1800" dirty="0" smtClean="0">
                <a:effectLst/>
              </a:rPr>
              <a:t>應先</a:t>
            </a:r>
            <a:r>
              <a:rPr lang="zh-TW" altLang="zh-HK" sz="1800" dirty="0" smtClean="0">
                <a:effectLst/>
              </a:rPr>
              <a:t>保持冷靜，過後以坦誠的態度、</a:t>
            </a:r>
            <a:r>
              <a:rPr lang="zh-TW" altLang="en-US" sz="1800" dirty="0" smtClean="0">
                <a:effectLst/>
              </a:rPr>
              <a:t>平靜</a:t>
            </a:r>
            <a:r>
              <a:rPr lang="zh-TW" altLang="zh-HK" sz="1800" dirty="0" smtClean="0">
                <a:effectLst/>
              </a:rPr>
              <a:t>的語氣向對方解釋事件或自己的觀點，希望能調節彼此的期望，縮窄彼此的差異，達致諒解和有效溝通。</a:t>
            </a:r>
            <a:endParaRPr lang="en-US" altLang="zh-TW" sz="1800" dirty="0" smtClean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265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教師錦囊：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教師請學生依照下列指示完成所有步驟：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拿出其中一條代表自己的紙條。</a:t>
            </a:r>
            <a:endParaRPr lang="en-US" altLang="zh-TW" dirty="0" smtClean="0"/>
          </a:p>
          <a:p>
            <a:pPr marL="342900" lvl="4" indent="-342900">
              <a:buFont typeface="+mj-lt"/>
              <a:buAutoNum type="arabicPeriod"/>
            </a:pPr>
            <a:r>
              <a:rPr lang="zh-TW" altLang="en-US" dirty="0" smtClean="0"/>
              <a:t>請問你現在幾歲？ （從左面撕掉，舉例</a:t>
            </a:r>
            <a:r>
              <a:rPr lang="en-US" altLang="zh-TW" dirty="0" smtClean="0"/>
              <a:t>15</a:t>
            </a:r>
            <a:r>
              <a:rPr lang="zh-TW" altLang="en-US" dirty="0" smtClean="0"/>
              <a:t>歲便撕掉一格半，代表</a:t>
            </a:r>
            <a:r>
              <a:rPr lang="en-US" altLang="zh-TW" dirty="0" smtClean="0"/>
              <a:t>15</a:t>
            </a:r>
            <a:r>
              <a:rPr lang="zh-TW" altLang="en-US" dirty="0" smtClean="0"/>
              <a:t>年）</a:t>
            </a:r>
            <a:endParaRPr lang="en-US" altLang="zh-TW" dirty="0" smtClean="0"/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你估計自己可以活上幾歲？ （從右面撕掉，舉例</a:t>
            </a:r>
            <a:r>
              <a:rPr lang="en-US" altLang="zh-HK" sz="1800" dirty="0" smtClean="0">
                <a:effectLst/>
              </a:rPr>
              <a:t>70</a:t>
            </a:r>
            <a:r>
              <a:rPr lang="zh-TW" altLang="zh-HK" sz="1800" dirty="0" smtClean="0">
                <a:effectLst/>
              </a:rPr>
              <a:t>歲則撕掉</a:t>
            </a:r>
            <a:r>
              <a:rPr lang="en-US" altLang="zh-HK" sz="1800" dirty="0" smtClean="0">
                <a:effectLst/>
              </a:rPr>
              <a:t>3</a:t>
            </a:r>
            <a:r>
              <a:rPr lang="zh-TW" altLang="zh-HK" sz="1800" dirty="0" smtClean="0">
                <a:effectLst/>
              </a:rPr>
              <a:t>格）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en-US" dirty="0" smtClean="0"/>
              <a:t>現在拿起另一張代表家人的紙條。</a:t>
            </a:r>
            <a:endParaRPr lang="en-US" altLang="zh-TW" dirty="0" smtClean="0"/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請問你家人今年幾歲？ （從左面撕掉）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以他</a:t>
            </a:r>
            <a:r>
              <a:rPr lang="en-US" altLang="zh-HK" sz="1800" dirty="0" smtClean="0">
                <a:effectLst/>
              </a:rPr>
              <a:t>/</a:t>
            </a:r>
            <a:r>
              <a:rPr lang="zh-TW" altLang="zh-HK" sz="1800" dirty="0" smtClean="0">
                <a:effectLst/>
              </a:rPr>
              <a:t>她的健康狀況，你估計他</a:t>
            </a:r>
            <a:r>
              <a:rPr lang="en-US" altLang="zh-HK" sz="1800" dirty="0" smtClean="0">
                <a:effectLst/>
              </a:rPr>
              <a:t>/</a:t>
            </a:r>
            <a:r>
              <a:rPr lang="zh-TW" altLang="zh-HK" sz="1800" dirty="0" smtClean="0">
                <a:effectLst/>
              </a:rPr>
              <a:t>她可以活上幾歲？ （從右面撕掉）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現在將自己和家人的紙條重叠起來，仔細看一看，家人能夠與你一同生活的時間有多少？（只是如無突發意外或疾病，如果有，可能會更短。）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en-US" sz="1800" dirty="0" smtClean="0">
                <a:effectLst/>
              </a:rPr>
              <a:t>一天</a:t>
            </a:r>
            <a:r>
              <a:rPr lang="en-US" altLang="zh-TW" sz="1800" dirty="0" smtClean="0">
                <a:effectLst/>
              </a:rPr>
              <a:t>24</a:t>
            </a:r>
            <a:r>
              <a:rPr lang="zh-TW" altLang="en-US" sz="1800" dirty="0" smtClean="0">
                <a:effectLst/>
              </a:rPr>
              <a:t>小時中，在正常情況下，睡眠時間約佔</a:t>
            </a:r>
            <a:r>
              <a:rPr lang="en-US" altLang="zh-TW" sz="1800" dirty="0" smtClean="0">
                <a:effectLst/>
              </a:rPr>
              <a:t>8</a:t>
            </a:r>
            <a:r>
              <a:rPr lang="zh-TW" altLang="en-US" sz="1800" dirty="0" smtClean="0">
                <a:effectLst/>
              </a:rPr>
              <a:t>小時 （佔</a:t>
            </a:r>
            <a:r>
              <a:rPr lang="en-US" altLang="zh-TW" sz="1800" dirty="0" smtClean="0">
                <a:effectLst/>
              </a:rPr>
              <a:t>1/3</a:t>
            </a:r>
            <a:r>
              <a:rPr lang="zh-TW" altLang="en-US" sz="1800" dirty="0" smtClean="0">
                <a:effectLst/>
              </a:rPr>
              <a:t>時間）；每天工作約</a:t>
            </a:r>
            <a:r>
              <a:rPr lang="en-US" altLang="zh-TW" sz="1800" dirty="0" smtClean="0">
                <a:effectLst/>
              </a:rPr>
              <a:t>8</a:t>
            </a:r>
            <a:r>
              <a:rPr lang="zh-TW" altLang="en-US" sz="1800" dirty="0" smtClean="0">
                <a:effectLst/>
              </a:rPr>
              <a:t>小時或更長時間（佔</a:t>
            </a:r>
            <a:r>
              <a:rPr lang="en-US" altLang="zh-TW" sz="1800" dirty="0" smtClean="0">
                <a:effectLst/>
              </a:rPr>
              <a:t>1/3</a:t>
            </a:r>
            <a:r>
              <a:rPr lang="zh-TW" altLang="en-US" sz="1800" dirty="0" smtClean="0">
                <a:effectLst/>
              </a:rPr>
              <a:t>或以上的時間）；自由時間只剩下</a:t>
            </a:r>
            <a:r>
              <a:rPr lang="en-US" altLang="zh-TW" sz="1800" dirty="0" smtClean="0">
                <a:effectLst/>
              </a:rPr>
              <a:t>8</a:t>
            </a:r>
            <a:r>
              <a:rPr lang="zh-TW" altLang="en-US" sz="1800" dirty="0" smtClean="0">
                <a:effectLst/>
              </a:rPr>
              <a:t>小時或更短的時間。（如吃飯、洗澡、運動、進修、上網、看電視、逛街、講電話、陪朋友、休息及陪家人時間等）。請把家人睡眠及工作的</a:t>
            </a:r>
            <a:r>
              <a:rPr lang="en-US" altLang="zh-TW" sz="1800" dirty="0" smtClean="0">
                <a:effectLst/>
              </a:rPr>
              <a:t>2/3</a:t>
            </a:r>
            <a:r>
              <a:rPr lang="zh-TW" altLang="en-US" sz="1800" dirty="0" smtClean="0">
                <a:effectLst/>
              </a:rPr>
              <a:t>時間撕掉。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en-US" sz="1800" dirty="0" smtClean="0">
                <a:effectLst/>
              </a:rPr>
              <a:t>現在將家人剩下來的</a:t>
            </a:r>
            <a:r>
              <a:rPr lang="en-US" altLang="zh-TW" sz="1800" dirty="0" smtClean="0">
                <a:effectLst/>
              </a:rPr>
              <a:t>1/3</a:t>
            </a:r>
            <a:r>
              <a:rPr lang="zh-TW" altLang="en-US" sz="1800" dirty="0" smtClean="0">
                <a:effectLst/>
              </a:rPr>
              <a:t>紙條，叠在你的生命紙條上，這就是家人真正可以陪伴你一起成長的日子了，你的感覺如何？</a:t>
            </a:r>
            <a:endParaRPr lang="en-US" altLang="zh-TW" sz="1800" dirty="0" smtClean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 smtClean="0">
                <a:effectLst/>
              </a:rPr>
              <a:t>反省一下，若減去屬於你的</a:t>
            </a:r>
            <a:r>
              <a:rPr lang="en-US" altLang="zh-HK" sz="1800" dirty="0" smtClean="0">
                <a:effectLst/>
              </a:rPr>
              <a:t>2/3</a:t>
            </a:r>
            <a:r>
              <a:rPr lang="zh-TW" altLang="zh-HK" sz="1800" dirty="0" smtClean="0">
                <a:effectLst/>
              </a:rPr>
              <a:t>學習與睡眠時間，你手上可以運用的自由時間，剩下多少？當中用以陪伴家人的時間又有多少？</a:t>
            </a:r>
            <a:endParaRPr lang="zh-TW" altLang="en-US" dirty="0" smtClean="0"/>
          </a:p>
          <a:p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800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教師錦囊：</a:t>
            </a:r>
          </a:p>
          <a:p>
            <a:pPr>
              <a:lnSpc>
                <a:spcPct val="200000"/>
              </a:lnSpc>
            </a:pPr>
            <a:endParaRPr lang="en-US" altLang="zh-HK" sz="1400" dirty="0" smtClean="0"/>
          </a:p>
          <a:p>
            <a:pPr>
              <a:lnSpc>
                <a:spcPct val="200000"/>
              </a:lnSpc>
            </a:pPr>
            <a:r>
              <a:rPr lang="en-US" altLang="zh-HK" sz="1400" dirty="0" err="1" smtClean="0"/>
              <a:t>教師請學生作個人反思，並觀察學生情況</a:t>
            </a:r>
            <a:r>
              <a:rPr lang="en-US" altLang="zh-HK" sz="1400" dirty="0" smtClean="0"/>
              <a:t>。</a:t>
            </a:r>
          </a:p>
          <a:p>
            <a:pPr>
              <a:lnSpc>
                <a:spcPct val="200000"/>
              </a:lnSpc>
            </a:pPr>
            <a:r>
              <a:rPr lang="en-US" altLang="zh-HK" sz="1400" dirty="0" err="1" smtClean="0"/>
              <a:t>由於內容屬個人私隱，教師</a:t>
            </a:r>
            <a:r>
              <a:rPr lang="zh-TW" altLang="en-US" sz="1400" dirty="0" smtClean="0"/>
              <a:t>毋須</a:t>
            </a:r>
            <a:r>
              <a:rPr lang="en-US" altLang="zh-HK" sz="1400" dirty="0" err="1" smtClean="0"/>
              <a:t>請學生</a:t>
            </a:r>
            <a:r>
              <a:rPr lang="zh-TW" altLang="en-US" sz="1400" dirty="0" smtClean="0"/>
              <a:t>在課堂上</a:t>
            </a:r>
            <a:r>
              <a:rPr lang="en-US" altLang="zh-HK" sz="1400" dirty="0" err="1" smtClean="0"/>
              <a:t>分享</a:t>
            </a:r>
            <a:r>
              <a:rPr lang="en-US" altLang="zh-HK" sz="1400" dirty="0" smtClean="0"/>
              <a:t>。</a:t>
            </a:r>
          </a:p>
          <a:p>
            <a:pPr>
              <a:lnSpc>
                <a:spcPct val="200000"/>
              </a:lnSpc>
            </a:pPr>
            <a:endParaRPr lang="en-US" altLang="zh-HK" sz="1400" dirty="0" smtClean="0"/>
          </a:p>
          <a:p>
            <a:pPr>
              <a:lnSpc>
                <a:spcPct val="200000"/>
              </a:lnSpc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教師小結（參考）：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我</a:t>
            </a:r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們跟家人相處久了，很容易將與家人相處的機會視為理所當然，很少想到家人會有離我們而去的一天。其實當我們仔細留意一下，家人能夠與我們一同生活的時間，其實十分有限。我們應該好好珍惜與家人共聚的日子，</a:t>
            </a:r>
            <a:r>
              <a:rPr lang="zh-TW" altLang="zh-HK" sz="1200" dirty="0" smtClean="0">
                <a:effectLst/>
              </a:rPr>
              <a:t>學習以體諒及包容的態度與</a:t>
            </a:r>
            <a:r>
              <a:rPr lang="zh-TW" altLang="en-US" sz="1200" dirty="0" smtClean="0">
                <a:effectLst/>
              </a:rPr>
              <a:t>長輩</a:t>
            </a:r>
            <a:r>
              <a:rPr lang="zh-TW" altLang="zh-HK" sz="1200" dirty="0" smtClean="0">
                <a:effectLst/>
              </a:rPr>
              <a:t>相處</a:t>
            </a:r>
            <a:r>
              <a:rPr lang="zh-TW" altLang="en-US" sz="1200" dirty="0" smtClean="0">
                <a:effectLst/>
              </a:rPr>
              <a:t>，</a:t>
            </a:r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不要以忙碌或彼此關係不佳為藉口，而放棄主動溝通和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表達</a:t>
            </a:r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關懷的機會。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endParaRPr lang="en-US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「孝」字正是上面為一老人，下面是一小孩，表示尊敬長輩，侍老奉親之意。在中國文化中的「孝道」，就是指個人對父母長輩自然流露的感情。放諸人類社會，歷史任何時期的任何一個社會，都是當代勞動人口（青年人及壯年人）的辛勤勞動，以供養上一輩的長者，以及照顧下一代的孩童。傳統中華美德的「孝」，正是強調這份跨代之間的愛與責任，也是人類發展的基本倫理。所謂「百行以孝為先」，我們敬愛長輩，正是表達對他們多年來照顧自己的感恩與回饋，是每個人的應有之義。</a:t>
            </a:r>
            <a:endParaRPr lang="en-US" altLang="zh-HK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380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14/12/2023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14/12/2023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14/12/2023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14/12/2023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14/12/2023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14/12/2023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5%82%B3%E7%B5%B1%E8%88%87%E7%8F%BE%E4%BB%A3%20(%E4%B8%AD%E6%96%87%E5%AD%97%E5%B9%95%E5%8F%AF%E4%BE%9B%E9%81%B8%E6%93%87)/1_6mdk59x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nW_YCDNgbb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5wzapN5NlvU&amp;t=1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5wzapN5NlvU&amp;t=1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28649" y="3052472"/>
            <a:ext cx="7729287" cy="129406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「不怕囉唆，最怕生疏 」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085848" y="4385850"/>
            <a:ext cx="4629151" cy="1966914"/>
          </a:xfrm>
        </p:spPr>
        <p:txBody>
          <a:bodyPr>
            <a:noAutofit/>
          </a:bodyPr>
          <a:lstStyle/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價值觀教育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初中至高中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教育局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德育、公民及國民教育組製作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lang="zh-TW" altLang="en-US" b="1" dirty="0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zh-TW" altLang="en-US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7FCF4B-5C6C-4983-8ED3-1CF380379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70" y="347154"/>
            <a:ext cx="4252644" cy="25757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個人反思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你平日花多少時間陪伴長輩</a:t>
            </a: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？你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認為是否足夠？為甚麼？</a:t>
            </a: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我們可以做些甚麼來了解長輩的需要和感受</a:t>
            </a: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TW" sz="3200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你有想過「孝」字如何組成嗎？</a:t>
            </a:r>
            <a:endParaRPr lang="zh-TW" altLang="en-US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901534"/>
            <a:ext cx="3253861" cy="16269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238" y="3717471"/>
            <a:ext cx="1752112" cy="21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628650" y="577000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實踐孝親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341" y="1740767"/>
            <a:ext cx="767900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實踐孝親的三個方式，讓長輩感到幸福、滿足。</a:t>
            </a:r>
            <a:endParaRPr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孝養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指養親。那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是青年人對家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中長輩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最基本義務。子女由父母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養育成人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，因而産生了報恩意識，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待父母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年老後竭力贍養父母，一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反哺」的義務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孝敬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傳統孝道觀念不僅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要求青年人對家中長輩盡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奉養的義務，更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重要的是對長輩有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敬愛之心。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孝順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要敬親，不僅是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對長輩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的和悅盡禮，還要在態度上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和行為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順從長輩的意願，多了解長輩的需要。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503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29" y="1563684"/>
            <a:ext cx="5918539" cy="167551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628649" y="521244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實踐孝親的重要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49" y="3239197"/>
            <a:ext cx="7857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老吾老以及人之老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」意思是尊敬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自己的長輩，從而推廣到尊敬其他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老人家。我們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在社會中同時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有著長輩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和幼輩的身分。作為幼輩，要懂得尊敬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、照顧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長輩；作為長輩，要懂得愛護、提攜幼輩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當尊重長輩的孝親在社會中推而廣之，可讓社會的人倫關係更和諧親密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965902" y="6562699"/>
            <a:ext cx="2992488" cy="29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圖片及資源來源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https://www.edb.gov.hk/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9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45433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延伸活動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8784" y="1574977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坐言起行！把握和長輩溝通，互相了解的機會。也許，他們其實在等著你呢～試試完成以下其中一個任務，下堂和同學分享。</a:t>
            </a:r>
            <a:endParaRPr lang="en-US" altLang="zh-TW" sz="3200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 </a:t>
            </a:r>
            <a:r>
              <a:rPr lang="zh-TW" altLang="en-US" sz="24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訪談家庭的一位長輩，了解他們年青時的工作，紀錄他們對家庭、社會以至國家的貢獻，如何讓你現在有幸福安穩的生活。</a:t>
            </a:r>
            <a:endParaRPr lang="en-US" altLang="zh-TW" sz="2400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en-US" altLang="zh-TW" sz="24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 </a:t>
            </a:r>
            <a:r>
              <a:rPr lang="zh-TW" altLang="en-US" sz="24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參加一次社福機構舉辦的長者採訪活動，出發前準備一份可以改善長者生活的小禮物，到探訪時微笑有禮地送贈給長者。</a:t>
            </a:r>
            <a:endParaRPr lang="en-US" altLang="zh-TW" sz="2400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endParaRPr lang="en-US" altLang="zh-TW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endParaRPr lang="zh-TW" altLang="en-US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8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45433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訪談／探訪長輩要點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8784" y="1945367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28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規劃好時間，不要打擾到長輩的休息。我們也要預留充足的時間，待對方可慢慢詳談。</a:t>
            </a:r>
            <a:endParaRPr lang="en-US" altLang="zh-TW" sz="28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28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禮貌地提問，例如「請問你可不可以分享一下年青時的工作？」。以正面態度提問，最好讓長輩回憶自己美好的、自豪的經驗。</a:t>
            </a:r>
            <a:endParaRPr lang="en-US" altLang="zh-TW" sz="2800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28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耐心聆聽，切勿打斷對方發言，讓長輩感受到你的關心和尊重。保持眼神專注，微笑應對。</a:t>
            </a:r>
            <a:endParaRPr lang="zh-TW" altLang="en-US" sz="28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3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577000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828" y="1204624"/>
            <a:ext cx="8384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傳統價值觀的現代意義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672" y="2222695"/>
            <a:ext cx="6520067" cy="36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0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272E-F1D6-4B4F-B091-CCB645134B72}"/>
              </a:ext>
            </a:extLst>
          </p:cNvPr>
          <p:cNvSpPr txBox="1"/>
          <p:nvPr/>
        </p:nvSpPr>
        <p:spPr>
          <a:xfrm>
            <a:off x="2341756" y="76618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A5E089-F62F-4DBB-BDB8-19CD6FAA473A}"/>
              </a:ext>
            </a:extLst>
          </p:cNvPr>
          <p:cNvSpPr txBox="1"/>
          <p:nvPr/>
        </p:nvSpPr>
        <p:spPr>
          <a:xfrm>
            <a:off x="941294" y="1811329"/>
            <a:ext cx="7723204" cy="440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長輩與我們的生活習慣不同，或會因彼此缺乏溝通和了解，關係變得生疏。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以同理心了解長輩的需要和感受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以行動關懷他們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，令家庭生活更融洽美滿</a:t>
            </a: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「孝親」是對長輩作為照顧者的一份感恩與尊重，</a:t>
            </a:r>
            <a:r>
              <a:rPr lang="zh-TW" altLang="en-US" sz="32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我們應該敬愛所有長輩</a:t>
            </a: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95" y="464300"/>
            <a:ext cx="1239953" cy="12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0" y="893710"/>
            <a:ext cx="2270341" cy="540000"/>
          </a:xfrm>
          <a:prstGeom prst="rect">
            <a:avLst/>
          </a:prstGeom>
        </p:spPr>
      </p:pic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68798"/>
              </p:ext>
            </p:extLst>
          </p:nvPr>
        </p:nvGraphicFramePr>
        <p:xfrm>
          <a:off x="707526" y="1572321"/>
          <a:ext cx="7728949" cy="472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674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693275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215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透過影片討論，讓學生學習以同理心，以及尊重、體諒及包容的態度與長輩相處，主動溝通，增進彼此關係，體現傳統孝道。</a:t>
                      </a:r>
                      <a:endParaRPr lang="en-CA" altLang="zh-HK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214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學習以正面、尊重和包容的態度與長輩相處，主動與長輩溝通。</a:t>
                      </a:r>
                    </a:p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培養學生以同理心</a:t>
                      </a:r>
                      <a:r>
                        <a:rPr lang="zh-TW" altLang="en-US" sz="2400" kern="120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了解</a:t>
                      </a:r>
                      <a:r>
                        <a:rPr lang="zh-TW" altLang="en-US" sz="2400" kern="120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長輩真切</a:t>
                      </a: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的需要，珍惜彼此一起的時光。</a:t>
                      </a:r>
                      <a:endParaRPr lang="en-US" altLang="zh-TW" sz="2400" kern="12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體會傳統中華文化及孝親的寶貴之處。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9145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價值觀和態度：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同理心、尊重他人、孝親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社會福利署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8" y="1568492"/>
            <a:ext cx="7864522" cy="48894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問題討論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片段開始時，婆婆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、爸媽</a:t>
            </a: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和外孫</a:t>
            </a:r>
            <a:r>
              <a:rPr lang="zh-TW" altLang="en-US" sz="3000" u="sng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對一家人一起過節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</a:t>
            </a: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有甚麼看法？為甚麼他們會有這些想法？</a:t>
            </a:r>
            <a:endParaRPr lang="zh-TW" altLang="en-US" sz="30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婆婆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為甚麼會感到失望？片</a:t>
            </a: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中的</a:t>
            </a:r>
            <a:r>
              <a:rPr lang="zh-TW" altLang="en-US" sz="3000" u="sng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</a:t>
            </a:r>
            <a:r>
              <a:rPr lang="zh-TW" altLang="en-US" sz="30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妍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，與公公、婆婆相處時忽略了甚麼</a:t>
            </a: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TW" sz="3000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試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回想平日與家人相處時，你可曾與</a:t>
            </a:r>
            <a:r>
              <a:rPr lang="zh-TW" altLang="en-US" sz="30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一樣忽略家中長輩的需要／感受？現在細想，長輩當時會有甚麼感受</a:t>
            </a: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en-US" sz="30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9488"/>
          <a:stretch/>
        </p:blipFill>
        <p:spPr>
          <a:xfrm>
            <a:off x="6875513" y="126997"/>
            <a:ext cx="1918618" cy="13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社會福利署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8" y="1572359"/>
            <a:ext cx="786452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問題討論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為甚麼孫女跟</a:t>
            </a: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公公會出現矛盾？</a:t>
            </a:r>
            <a:endParaRPr lang="en-US" altLang="zh-TW" sz="3200" dirty="0" smtClean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認為片段中的孫女跟公公可以如何處理不愉快的相處經歷？</a:t>
            </a:r>
          </a:p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這段影片給你甚麼啟發？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09" y="4680207"/>
            <a:ext cx="2639741" cy="17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結局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社會福利署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8" y="1572359"/>
            <a:ext cx="786452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小組活動：「囉唆」背後</a:t>
            </a:r>
            <a:endParaRPr lang="zh-HK" altLang="en-US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5325" y="1777137"/>
            <a:ext cx="77533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每組舉出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兩句長輩會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說的「囉唆」話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把每一個例子寫在卡紙的一面。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組員嘗試解釋這些說話的背後原因。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各組輪流分享卡紙上的內容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60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22639" y="4919862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親親時間尺</a:t>
            </a:r>
            <a:endParaRPr lang="zh-HK" altLang="en-US" sz="4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403"/>
            <a:ext cx="9144000" cy="6355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1350" y="597238"/>
            <a:ext cx="79896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30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指引</a:t>
            </a:r>
            <a:endParaRPr lang="zh-TW" altLang="en-US" sz="3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每名學生獲發兩張「時間尺」。</a:t>
            </a:r>
            <a:r>
              <a:rPr lang="zh-TW" altLang="en-US" sz="3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紙條是代表</a:t>
            </a: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我們的生命，紙條的每一格代表</a:t>
            </a:r>
            <a:r>
              <a:rPr lang="en-US" altLang="zh-TW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年時間。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兩張紙條中，其中一張代表「你」（自己），另一張代表「你」最親的人（在家中長輩中任選一人）。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按老師口述指示完成任務。</a:t>
            </a:r>
          </a:p>
        </p:txBody>
      </p:sp>
    </p:spTree>
    <p:extLst>
      <p:ext uri="{BB962C8B-B14F-4D97-AF65-F5344CB8AC3E}">
        <p14:creationId xmlns:p14="http://schemas.microsoft.com/office/powerpoint/2010/main" val="4616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0000F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3142</TotalTime>
  <Words>2468</Words>
  <Application>Microsoft Office PowerPoint</Application>
  <PresentationFormat>如螢幕大小 (4:3)</PresentationFormat>
  <Paragraphs>151</Paragraphs>
  <Slides>16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Montserrat</vt:lpstr>
      <vt:lpstr>微軟正黑體</vt:lpstr>
      <vt:lpstr>新細明體</vt:lpstr>
      <vt:lpstr>DFKai-SB</vt:lpstr>
      <vt:lpstr>Arial</vt:lpstr>
      <vt:lpstr>Calibri</vt:lpstr>
      <vt:lpstr>Calibri Light</vt:lpstr>
      <vt:lpstr>Times New Roman</vt:lpstr>
      <vt:lpstr>Wingdings 2</vt:lpstr>
      <vt:lpstr>Office 佈景主題</vt:lpstr>
      <vt:lpstr>生活事件事例 「不怕囉唆，最怕生疏 」</vt:lpstr>
      <vt:lpstr>PowerPoint 簡報</vt:lpstr>
      <vt:lpstr>影片</vt:lpstr>
      <vt:lpstr>PowerPoint 簡報</vt:lpstr>
      <vt:lpstr>影片</vt:lpstr>
      <vt:lpstr>PowerPoint 簡報</vt:lpstr>
      <vt:lpstr>結局</vt:lpstr>
      <vt:lpstr>小組活動：「囉唆」背後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CHOW Angela, SCDO(MCNE)4</cp:lastModifiedBy>
  <cp:revision>99</cp:revision>
  <dcterms:created xsi:type="dcterms:W3CDTF">2021-09-29T04:22:10Z</dcterms:created>
  <dcterms:modified xsi:type="dcterms:W3CDTF">2023-12-14T07:50:02Z</dcterms:modified>
</cp:coreProperties>
</file>